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2" autoAdjust="0"/>
    <p:restoredTop sz="94660"/>
  </p:normalViewPr>
  <p:slideViewPr>
    <p:cSldViewPr snapToGrid="0">
      <p:cViewPr varScale="1">
        <p:scale>
          <a:sx n="80" d="100"/>
          <a:sy n="80" d="100"/>
        </p:scale>
        <p:origin x="1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2192010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3256253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1490629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414E631-6BDD-429E-A341-40E3AB6706DD}" type="datetimeFigureOut">
              <a:rPr lang="en-GB" smtClean="0"/>
              <a:t>26/09/2019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241404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414E631-6BDD-429E-A341-40E3AB6706DD}" type="datetimeFigureOut">
              <a:rPr lang="en-GB" smtClean="0"/>
              <a:t>26/09/2019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1807038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414E631-6BDD-429E-A341-40E3AB6706DD}" type="datetimeFigureOut">
              <a:rPr lang="en-GB" smtClean="0"/>
              <a:t>26/09/2019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549501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14E631-6BDD-429E-A341-40E3AB6706DD}" type="datetimeFigureOut">
              <a:rPr lang="en-GB" smtClean="0"/>
              <a:t>26/09/2019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162910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14E631-6BDD-429E-A341-40E3AB6706DD}" type="datetimeFigureOut">
              <a:rPr lang="en-GB" smtClean="0"/>
              <a:t>26/09/2019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297093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14E631-6BDD-429E-A341-40E3AB6706DD}" type="datetimeFigureOut">
              <a:rPr lang="en-GB" smtClean="0"/>
              <a:t>26/09/2019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2262840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880276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7284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3993433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51816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4250386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3394616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14E631-6BDD-429E-A341-40E3AB6706DD}" type="datetimeFigureOut">
              <a:rPr lang="en-GB" smtClean="0"/>
              <a:t>26/09/2019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368E58-B857-4DDF-98D4-A97F07A691A6}" type="slidenum">
              <a:rPr lang="en-GB" smtClean="0"/>
              <a:t>‹#›</a:t>
            </a:fld>
            <a:endParaRPr lang="en-GB"/>
          </a:p>
        </p:txBody>
      </p:sp>
    </p:spTree>
    <p:extLst>
      <p:ext uri="{BB962C8B-B14F-4D97-AF65-F5344CB8AC3E}">
        <p14:creationId xmlns:p14="http://schemas.microsoft.com/office/powerpoint/2010/main" val="69526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14E631-6BDD-429E-A341-40E3AB6706DD}" type="datetimeFigureOut">
              <a:rPr lang="en-GB" smtClean="0"/>
              <a:t>26/09/2019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3368E58-B857-4DDF-98D4-A97F07A691A6}" type="slidenum">
              <a:rPr lang="en-GB" smtClean="0"/>
              <a:t>‹#›</a:t>
            </a:fld>
            <a:endParaRPr lang="en-GB"/>
          </a:p>
        </p:txBody>
      </p:sp>
    </p:spTree>
    <p:extLst>
      <p:ext uri="{BB962C8B-B14F-4D97-AF65-F5344CB8AC3E}">
        <p14:creationId xmlns:p14="http://schemas.microsoft.com/office/powerpoint/2010/main" val="78836113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money.com.cn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32509"/>
            <a:ext cx="9144000" cy="2033660"/>
          </a:xfrm>
        </p:spPr>
        <p:txBody>
          <a:bodyPr>
            <a:normAutofit fontScale="90000"/>
          </a:bodyPr>
          <a:lstStyle/>
          <a:p>
            <a:r>
              <a:rPr lang="en-GB" dirty="0" smtClean="0"/>
              <a:t>Toys Industry Analysis. </a:t>
            </a:r>
            <a:r>
              <a:rPr lang="en-GB" sz="4800" dirty="0"/>
              <a:t/>
            </a:r>
            <a:br>
              <a:rPr lang="en-GB" sz="4800" dirty="0"/>
            </a:br>
            <a:r>
              <a:rPr lang="en-GB" sz="4800" dirty="0" smtClean="0"/>
              <a:t>A case Study of the three largest Toy Companies in the US. </a:t>
            </a:r>
            <a:endParaRPr lang="en-GB" dirty="0"/>
          </a:p>
        </p:txBody>
      </p:sp>
      <p:sp>
        <p:nvSpPr>
          <p:cNvPr id="3" name="Subtitle 2"/>
          <p:cNvSpPr>
            <a:spLocks noGrp="1"/>
          </p:cNvSpPr>
          <p:nvPr>
            <p:ph type="subTitle" idx="1"/>
          </p:nvPr>
        </p:nvSpPr>
        <p:spPr>
          <a:xfrm>
            <a:off x="5559302" y="2852615"/>
            <a:ext cx="5086930" cy="1655762"/>
          </a:xfrm>
        </p:spPr>
        <p:txBody>
          <a:bodyPr>
            <a:normAutofit/>
          </a:bodyPr>
          <a:lstStyle/>
          <a:p>
            <a:r>
              <a:rPr lang="en-GB" sz="4000" dirty="0" smtClean="0"/>
              <a:t>Hasbro and </a:t>
            </a:r>
            <a:r>
              <a:rPr lang="en-GB" sz="4000" dirty="0" err="1" smtClean="0"/>
              <a:t>Jakks</a:t>
            </a:r>
            <a:r>
              <a:rPr lang="en-GB" sz="4000" dirty="0" smtClean="0"/>
              <a:t> Pacific vs. Mattel</a:t>
            </a:r>
            <a:endParaRPr lang="en-GB"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00" y="2774157"/>
            <a:ext cx="5268026" cy="2437050"/>
          </a:xfrm>
          <a:prstGeom prst="rect">
            <a:avLst/>
          </a:prstGeom>
        </p:spPr>
      </p:pic>
      <p:sp>
        <p:nvSpPr>
          <p:cNvPr id="7" name="TextBox 6"/>
          <p:cNvSpPr txBox="1"/>
          <p:nvPr/>
        </p:nvSpPr>
        <p:spPr>
          <a:xfrm>
            <a:off x="1930400" y="5842000"/>
            <a:ext cx="4114800" cy="707886"/>
          </a:xfrm>
          <a:prstGeom prst="rect">
            <a:avLst/>
          </a:prstGeom>
          <a:noFill/>
        </p:spPr>
        <p:txBody>
          <a:bodyPr wrap="square" rtlCol="0">
            <a:spAutoFit/>
          </a:bodyPr>
          <a:lstStyle/>
          <a:p>
            <a:r>
              <a:rPr lang="en-GB" sz="4000" dirty="0" smtClean="0"/>
              <a:t>[Insert Name]</a:t>
            </a:r>
            <a:endParaRPr lang="en-GB" sz="4000" dirty="0"/>
          </a:p>
        </p:txBody>
      </p:sp>
    </p:spTree>
    <p:extLst>
      <p:ext uri="{BB962C8B-B14F-4D97-AF65-F5344CB8AC3E}">
        <p14:creationId xmlns:p14="http://schemas.microsoft.com/office/powerpoint/2010/main" val="412374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smtClean="0">
                <a:latin typeface="Times New Roman" panose="02020603050405020304" pitchFamily="18" charset="0"/>
                <a:cs typeface="Times New Roman" panose="02020603050405020304" pitchFamily="18" charset="0"/>
              </a:rPr>
              <a:t>                   Industry </a:t>
            </a:r>
            <a:r>
              <a:rPr lang="en-GB" sz="4000" b="1" dirty="0">
                <a:latin typeface="Times New Roman" panose="02020603050405020304" pitchFamily="18" charset="0"/>
                <a:cs typeface="Times New Roman" panose="02020603050405020304" pitchFamily="18" charset="0"/>
              </a:rPr>
              <a:t>Structure</a:t>
            </a:r>
            <a:r>
              <a:rPr lang="en-GB" sz="4000" dirty="0">
                <a:latin typeface="Times New Roman" panose="02020603050405020304" pitchFamily="18" charset="0"/>
                <a:cs typeface="Times New Roman" panose="02020603050405020304" pitchFamily="18" charset="0"/>
              </a:rPr>
              <a:t/>
            </a:r>
            <a:br>
              <a:rPr lang="en-GB" sz="4000" dirty="0">
                <a:latin typeface="Times New Roman" panose="02020603050405020304" pitchFamily="18" charset="0"/>
                <a:cs typeface="Times New Roman" panose="02020603050405020304" pitchFamily="18" charset="0"/>
              </a:rPr>
            </a:b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lvl="0">
              <a:lnSpc>
                <a:spcPct val="150000"/>
              </a:lnSpc>
            </a:pPr>
            <a:r>
              <a:rPr lang="en-GB" b="1" dirty="0">
                <a:latin typeface="Times New Roman" panose="02020603050405020304" pitchFamily="18" charset="0"/>
                <a:cs typeface="Times New Roman" panose="02020603050405020304" pitchFamily="18" charset="0"/>
              </a:rPr>
              <a:t>Market Assessment </a:t>
            </a:r>
            <a:r>
              <a:rPr lang="en-GB" dirty="0">
                <a:latin typeface="Times New Roman" panose="02020603050405020304" pitchFamily="18" charset="0"/>
                <a:cs typeface="Times New Roman" panose="02020603050405020304" pitchFamily="18" charset="0"/>
              </a:rPr>
              <a:t>– The three companies are well diversified in the Toy </a:t>
            </a:r>
            <a:r>
              <a:rPr lang="en-GB" dirty="0" smtClean="0">
                <a:latin typeface="Times New Roman" panose="02020603050405020304" pitchFamily="18" charset="0"/>
                <a:cs typeface="Times New Roman" panose="02020603050405020304" pitchFamily="18" charset="0"/>
              </a:rPr>
              <a:t>Industry. They market </a:t>
            </a:r>
            <a:r>
              <a:rPr lang="en-GB" dirty="0">
                <a:latin typeface="Times New Roman" panose="02020603050405020304" pitchFamily="18" charset="0"/>
                <a:cs typeface="Times New Roman" panose="02020603050405020304" pitchFamily="18" charset="0"/>
              </a:rPr>
              <a:t>and supply their products across the International segment, the North American segment (Canada and US), and American Girl. Compared to Hasbro and </a:t>
            </a:r>
            <a:r>
              <a:rPr lang="en-GB" dirty="0" err="1">
                <a:latin typeface="Times New Roman" panose="02020603050405020304" pitchFamily="18" charset="0"/>
                <a:cs typeface="Times New Roman" panose="02020603050405020304" pitchFamily="18" charset="0"/>
              </a:rPr>
              <a:t>Jakks</a:t>
            </a:r>
            <a:r>
              <a:rPr lang="en-GB" dirty="0">
                <a:latin typeface="Times New Roman" panose="02020603050405020304" pitchFamily="18" charset="0"/>
                <a:cs typeface="Times New Roman" panose="02020603050405020304" pitchFamily="18" charset="0"/>
              </a:rPr>
              <a:t> Pacific, Mattel is the largest in terms of revenue.  </a:t>
            </a:r>
          </a:p>
          <a:p>
            <a:pPr marL="0" indent="0">
              <a:buNone/>
            </a:pPr>
            <a:endParaRPr lang="en-GB" dirty="0"/>
          </a:p>
        </p:txBody>
      </p:sp>
    </p:spTree>
    <p:extLst>
      <p:ext uri="{BB962C8B-B14F-4D97-AF65-F5344CB8AC3E}">
        <p14:creationId xmlns:p14="http://schemas.microsoft.com/office/powerpoint/2010/main" val="383195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a:latin typeface="Times New Roman" panose="02020603050405020304" pitchFamily="18" charset="0"/>
                <a:cs typeface="Times New Roman" panose="02020603050405020304" pitchFamily="18" charset="0"/>
              </a:rPr>
              <a:t>Industry </a:t>
            </a:r>
            <a:r>
              <a:rPr lang="en-GB" sz="4000" b="1" dirty="0" smtClean="0">
                <a:latin typeface="Times New Roman" panose="02020603050405020304" pitchFamily="18" charset="0"/>
                <a:cs typeface="Times New Roman" panose="02020603050405020304" pitchFamily="18" charset="0"/>
              </a:rPr>
              <a:t>Structure cont’d</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342900" lvl="0" indent="-342900">
              <a:lnSpc>
                <a:spcPct val="150000"/>
              </a:lnSpc>
              <a:spcAft>
                <a:spcPts val="0"/>
              </a:spcAft>
              <a:buFont typeface="Symbol" panose="05050102010706020507" pitchFamily="18" charset="2"/>
              <a:buChar char=""/>
            </a:pPr>
            <a:r>
              <a:rPr lang="en-GB" b="1" dirty="0" smtClean="0">
                <a:effectLst/>
                <a:latin typeface="Times New Roman" panose="02020603050405020304" pitchFamily="18" charset="0"/>
                <a:ea typeface="Calibri" panose="020F0502020204030204" pitchFamily="34" charset="0"/>
                <a:cs typeface="Times New Roman" panose="02020603050405020304" pitchFamily="18" charset="0"/>
              </a:rPr>
              <a:t>Brand Segments </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 Mattel’s most popular brand is the Barbie children’s doll. Other brands include Hello Barbie, Fisher Price, and the MEGA brands.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Times New Roman" panose="02020603050405020304" pitchFamily="18" charset="0"/>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Hasbro mainly focuses on franchised brands including Monopoly, My Little Pony, Magic, and Transformers.</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70726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smtClean="0">
                <a:latin typeface="Times New Roman" panose="02020603050405020304" pitchFamily="18" charset="0"/>
                <a:cs typeface="Times New Roman" panose="02020603050405020304" pitchFamily="18" charset="0"/>
              </a:rPr>
              <a:t>Industry Structure cont’d</a:t>
            </a:r>
            <a:endParaRPr lang="en-GB"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342900" lvl="0" indent="-342900">
              <a:lnSpc>
                <a:spcPct val="150000"/>
              </a:lnSpc>
              <a:spcAft>
                <a:spcPts val="800"/>
              </a:spcAft>
              <a:buFont typeface="Times New Roman" panose="02020603050405020304" pitchFamily="18" charset="0"/>
              <a:buChar char="-"/>
            </a:pPr>
            <a:r>
              <a:rPr lang="en-GB" dirty="0" err="1" smtClean="0">
                <a:effectLst/>
                <a:latin typeface="Times New Roman" panose="02020603050405020304" pitchFamily="18" charset="0"/>
                <a:ea typeface="Calibri" panose="020F0502020204030204" pitchFamily="34" charset="0"/>
                <a:cs typeface="Times New Roman" panose="02020603050405020304" pitchFamily="18" charset="0"/>
              </a:rPr>
              <a:t>Jakk’s</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 deals with two bran segments, seasonal toys (costume play, outdoor products, and toys based on brands such as Dora the explorer) and traditional toys (licensed characters from Star Wars, Batman, Nintendo, Cabbage Patch Kids and Disney Princess and Fairies).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3508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smtClean="0">
                <a:latin typeface="Times New Roman" panose="02020603050405020304" pitchFamily="18" charset="0"/>
                <a:cs typeface="Times New Roman" panose="02020603050405020304" pitchFamily="18" charset="0"/>
              </a:rPr>
              <a:t>Industry Structure cont’d</a:t>
            </a:r>
            <a:endParaRPr lang="en-GB"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Partners and Consumers – The Mattel company partners with various stores such as Target, Toys “R” Us, and Walmart to expand their brand name.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Times New Roman" panose="02020603050405020304" pitchFamily="18" charset="0"/>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Hasbro works towards putting its consumers first in each aspect with a great focus in re-inventing, re-imagining and re-igniting new brands.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8331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smtClean="0">
                <a:latin typeface="Times New Roman" panose="02020603050405020304" pitchFamily="18" charset="0"/>
                <a:cs typeface="Times New Roman" panose="02020603050405020304" pitchFamily="18" charset="0"/>
              </a:rPr>
              <a:t>Industry Structure cont’d</a:t>
            </a:r>
            <a:endParaRPr lang="en-GB"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342900" lvl="0" indent="-342900">
              <a:lnSpc>
                <a:spcPct val="150000"/>
              </a:lnSpc>
              <a:spcAft>
                <a:spcPts val="800"/>
              </a:spcAft>
              <a:buFont typeface="Times New Roman" panose="02020603050405020304" pitchFamily="18" charset="0"/>
              <a:buChar char="-"/>
            </a:pPr>
            <a:r>
              <a:rPr lang="en-GB" dirty="0" err="1" smtClean="0">
                <a:effectLst/>
                <a:latin typeface="Times New Roman" panose="02020603050405020304" pitchFamily="18" charset="0"/>
                <a:ea typeface="Calibri" panose="020F0502020204030204" pitchFamily="34" charset="0"/>
                <a:cs typeface="Times New Roman" panose="02020603050405020304" pitchFamily="18" charset="0"/>
              </a:rPr>
              <a:t>Jakks</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 mainly focuses on consumers between the age of 4 to 16 and their main merchandiser organizations are Walmart, Toys “R” Us, and Target. </a:t>
            </a:r>
          </a:p>
          <a:p>
            <a:pPr marL="342900" lvl="0" indent="-342900">
              <a:lnSpc>
                <a:spcPct val="150000"/>
              </a:lnSpc>
              <a:spcAft>
                <a:spcPts val="800"/>
              </a:spcAft>
              <a:buFont typeface="Times New Roman" panose="02020603050405020304" pitchFamily="18" charset="0"/>
              <a:buChar char="-"/>
            </a:pPr>
            <a:r>
              <a:rPr lang="en-GB" dirty="0" smtClean="0">
                <a:latin typeface="Times New Roman" panose="02020603050405020304" pitchFamily="18" charset="0"/>
                <a:ea typeface="Calibri" panose="020F0502020204030204" pitchFamily="34" charset="0"/>
                <a:cs typeface="Times New Roman" panose="02020603050405020304" pitchFamily="18" charset="0"/>
              </a:rPr>
              <a:t>Other distributors include stores in Latin America and Europe who create new structures for pricing and centralized shipping. The company also has warehouses and production facilities in China. </a:t>
            </a:r>
            <a:endParaRPr lang="en-GB"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47899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150000"/>
              </a:lnSpc>
              <a:spcAft>
                <a:spcPts val="800"/>
              </a:spcAft>
            </a:pPr>
            <a:r>
              <a:rPr lang="en-GB" b="1" dirty="0" smtClean="0">
                <a:effectLst/>
                <a:latin typeface="Times New Roman" panose="02020603050405020304" pitchFamily="18" charset="0"/>
                <a:ea typeface="Calibri" panose="020F0502020204030204" pitchFamily="34" charset="0"/>
                <a:cs typeface="Times New Roman" panose="02020603050405020304" pitchFamily="18" charset="0"/>
              </a:rPr>
              <a:t>Risk, Uncertainty and Strategy</a:t>
            </a:r>
            <a:r>
              <a:rPr lang="en-GB"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en-GB"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p:txBody>
          <a:bodyPr/>
          <a:lstStyle/>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Since customers are fairly sensitive to price there exist minimal barriers to the entry into the toy market making the industry highly competitive.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Companies outsource manufacturing to third party parties hence loose a bit of control over product regulation and safety.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Toy recalls and safety remain a major concern in the industry.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82484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150000"/>
              </a:lnSpc>
              <a:spcAft>
                <a:spcPts val="800"/>
              </a:spcAft>
            </a:pPr>
            <a:r>
              <a:rPr lang="en-GB" b="1" dirty="0" smtClean="0">
                <a:effectLst/>
                <a:latin typeface="Times New Roman" panose="02020603050405020304" pitchFamily="18" charset="0"/>
                <a:ea typeface="Calibri" panose="020F0502020204030204" pitchFamily="34" charset="0"/>
                <a:cs typeface="Times New Roman" panose="02020603050405020304" pitchFamily="18" charset="0"/>
              </a:rPr>
              <a:t>Risk, Uncertainty and Strategy</a:t>
            </a:r>
            <a:r>
              <a:rPr lang="en-GB"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en-GB"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p:txBody>
          <a:bodyPr/>
          <a:lstStyle/>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The U.S dollar is stronger than most currencies hence many U.S companies lose money when operating overseas. As a result, exports become expensive and the toy companies undergo huge losses.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Most firms deploy a wide range of products and services to cope with the competitive nature of the industry in addition to partnering with large commercial stores to market their products.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05314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150000"/>
              </a:lnSpc>
              <a:spcAft>
                <a:spcPts val="800"/>
              </a:spcAft>
            </a:pPr>
            <a:r>
              <a:rPr lang="en-GB" b="1" dirty="0" smtClean="0">
                <a:effectLst/>
                <a:latin typeface="Times New Roman" panose="02020603050405020304" pitchFamily="18" charset="0"/>
                <a:ea typeface="Calibri" panose="020F0502020204030204" pitchFamily="34" charset="0"/>
                <a:cs typeface="Times New Roman" panose="02020603050405020304" pitchFamily="18" charset="0"/>
              </a:rPr>
              <a:t>Globalization Potential</a:t>
            </a:r>
            <a:r>
              <a:rPr lang="en-GB"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en-GB"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p:txBody>
          <a:bodyPr/>
          <a:lstStyle/>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Penetration into the emerging markets by formulating active channels for sales, continue their cooperation with e-commerce and traditional retailers’ platforms, and further explore the e-commerce platform.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Localization of their products for the international clientele.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62366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150000"/>
              </a:lnSpc>
              <a:spcAft>
                <a:spcPts val="800"/>
              </a:spcAft>
            </a:pPr>
            <a:r>
              <a:rPr lang="en-GB" b="1" dirty="0" smtClean="0">
                <a:effectLst/>
                <a:latin typeface="Times New Roman" panose="02020603050405020304" pitchFamily="18" charset="0"/>
                <a:ea typeface="Calibri" panose="020F0502020204030204" pitchFamily="34" charset="0"/>
                <a:cs typeface="Times New Roman" panose="02020603050405020304" pitchFamily="18" charset="0"/>
              </a:rPr>
              <a:t>Best Practices</a:t>
            </a:r>
            <a:r>
              <a:rPr lang="en-GB"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en-GB"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p:txBody>
          <a:bodyPr>
            <a:normAutofit/>
          </a:bodyPr>
          <a:lstStyle/>
          <a:p>
            <a:pPr marL="0" indent="0" algn="ctr">
              <a:buNone/>
            </a:pPr>
            <a:r>
              <a:rPr lang="en-GB" b="1" dirty="0" smtClean="0">
                <a:latin typeface="+mj-lt"/>
              </a:rPr>
              <a:t>Success Factors</a:t>
            </a:r>
          </a:p>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Capability to penetrate the Asia-Pacific markets successfully – pay close attention to expansion to China and India, and resolve problems that may come from expansion.</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Take part in global markets and formulate solid brand recognition by licensing – enhance customer loyalty and drive global sales, advertising, and enhance the global perspective.</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151047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Capability for round the box innovation and customer engagement through cross-over toys and consumer feedback – improve the basics, listen to clients, and technology adaptation.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Well outlined strategies.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High innovation.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9328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a:lnSpc>
                <a:spcPct val="150000"/>
              </a:lnSpc>
              <a:spcAft>
                <a:spcPts val="800"/>
              </a:spcAft>
            </a:pPr>
            <a:r>
              <a:rPr lang="en-GB" b="1" dirty="0" smtClean="0">
                <a:effectLst/>
                <a:latin typeface="Times New Roman" panose="02020603050405020304" pitchFamily="18" charset="0"/>
                <a:ea typeface="Calibri" panose="020F0502020204030204" pitchFamily="34" charset="0"/>
                <a:cs typeface="Times New Roman" panose="02020603050405020304" pitchFamily="18" charset="0"/>
              </a:rPr>
              <a:t>Negative Strategic Moves</a:t>
            </a:r>
            <a:r>
              <a:rPr lang="en-GB"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en-GB"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p:txBody>
          <a:bodyPr>
            <a:normAutofit/>
          </a:bodyPr>
          <a:lstStyle/>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Focusing primarily on expansion without proper research on external markets and consumer culture.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Manufacturing of products not suited to consumer needs and wants.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Competing with rising costs while other competitor companies outsource.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Shifting demand from toys to technology.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92994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a:lnSpc>
                <a:spcPct val="150000"/>
              </a:lnSpc>
              <a:spcAft>
                <a:spcPts val="800"/>
              </a:spcAft>
            </a:pPr>
            <a:r>
              <a:rPr lang="en-GB" b="1" dirty="0" smtClean="0">
                <a:effectLst/>
                <a:latin typeface="Times New Roman" panose="02020603050405020304" pitchFamily="18" charset="0"/>
                <a:ea typeface="Calibri" panose="020F0502020204030204" pitchFamily="34" charset="0"/>
                <a:cs typeface="Times New Roman" panose="02020603050405020304" pitchFamily="18" charset="0"/>
              </a:rPr>
              <a:t>Advice for Future Industry Workforce</a:t>
            </a:r>
            <a:r>
              <a:rPr lang="en-GB" sz="4000" dirty="0" smtClean="0">
                <a:effectLst/>
                <a:latin typeface="Calibri" panose="020F0502020204030204" pitchFamily="34" charset="0"/>
                <a:ea typeface="Calibri" panose="020F0502020204030204" pitchFamily="34" charset="0"/>
                <a:cs typeface="Times New Roman" panose="02020603050405020304" pitchFamily="18" charset="0"/>
              </a:rPr>
              <a:t/>
            </a:r>
            <a:br>
              <a:rPr lang="en-GB" sz="4000" dirty="0" smtClean="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p:cNvSpPr>
            <a:spLocks noGrp="1"/>
          </p:cNvSpPr>
          <p:nvPr>
            <p:ph idx="1"/>
          </p:nvPr>
        </p:nvSpPr>
        <p:spPr/>
        <p:txBody>
          <a:bodyPr/>
          <a:lstStyle/>
          <a:p>
            <a:pPr marL="342900" lvl="0" indent="-342900">
              <a:lnSpc>
                <a:spcPct val="150000"/>
              </a:lnSpc>
              <a:spcAft>
                <a:spcPts val="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Always be prepared and have contingency plans since the toy industry is fickle and subject to change.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Be flexible to the ever changing customer needs and demands.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565826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References </a:t>
            </a:r>
            <a:endParaRPr lang="en-GB" dirty="0"/>
          </a:p>
        </p:txBody>
      </p:sp>
      <p:sp>
        <p:nvSpPr>
          <p:cNvPr id="3" name="Content Placeholder 2"/>
          <p:cNvSpPr>
            <a:spLocks noGrp="1"/>
          </p:cNvSpPr>
          <p:nvPr>
            <p:ph idx="1"/>
          </p:nvPr>
        </p:nvSpPr>
        <p:spPr/>
        <p:txBody>
          <a:bodyPr/>
          <a:lstStyle/>
          <a:p>
            <a:pPr marL="0" indent="0">
              <a:lnSpc>
                <a:spcPct val="150000"/>
              </a:lnSpc>
              <a:spcAft>
                <a:spcPts val="800"/>
              </a:spcAft>
              <a:buNone/>
            </a:pPr>
            <a:r>
              <a:rPr lang="en-GB" dirty="0" err="1" smtClean="0">
                <a:latin typeface="Times New Roman" panose="02020603050405020304" pitchFamily="18" charset="0"/>
                <a:ea typeface="Calibri" panose="020F0502020204030204" pitchFamily="34" charset="0"/>
                <a:cs typeface="Times New Roman" panose="02020603050405020304" pitchFamily="18" charset="0"/>
              </a:rPr>
              <a:t>Backman</a:t>
            </a:r>
            <a:r>
              <a:rPr lang="en-GB" dirty="0" smtClean="0">
                <a:latin typeface="Times New Roman" panose="02020603050405020304" pitchFamily="18" charset="0"/>
                <a:ea typeface="Calibri" panose="020F0502020204030204" pitchFamily="34" charset="0"/>
                <a:cs typeface="Times New Roman" panose="02020603050405020304" pitchFamily="18" charset="0"/>
              </a:rPr>
              <a:t>, M. (2014). Disney Princess Ditch Mattel, Runaway with </a:t>
            </a:r>
          </a:p>
          <a:p>
            <a:pPr marL="0" indent="0">
              <a:lnSpc>
                <a:spcPct val="150000"/>
              </a:lnSpc>
              <a:spcAft>
                <a:spcPts val="800"/>
              </a:spcAft>
              <a:buNone/>
            </a:pPr>
            <a:r>
              <a:rPr lang="en-GB" dirty="0">
                <a:effectLst/>
                <a:latin typeface="Times New Roman" panose="02020603050405020304" pitchFamily="18" charset="0"/>
                <a:ea typeface="Calibri" panose="020F0502020204030204" pitchFamily="34" charset="0"/>
                <a:cs typeface="Times New Roman" panose="02020603050405020304" pitchFamily="18" charset="0"/>
              </a:rPr>
              <a:t> </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    Hasbro. Retrieved 26 September, 2019 from </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hlinkClick r:id="rId2"/>
              </a:rPr>
              <a:t>http://money.com.cnn</a:t>
            </a:r>
            <a:endParaRPr lang="en-GB"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spcAft>
                <a:spcPts val="800"/>
              </a:spcAft>
              <a:buNone/>
            </a:pPr>
            <a:r>
              <a:rPr lang="en-GB" dirty="0">
                <a:latin typeface="Times New Roman" panose="02020603050405020304" pitchFamily="18" charset="0"/>
                <a:ea typeface="Calibri" panose="020F0502020204030204" pitchFamily="34" charset="0"/>
                <a:cs typeface="Times New Roman" panose="02020603050405020304" pitchFamily="18" charset="0"/>
              </a:rPr>
              <a:t> </a:t>
            </a:r>
            <a:r>
              <a:rPr lang="en-GB" dirty="0" smtClean="0">
                <a:latin typeface="Times New Roman" panose="02020603050405020304" pitchFamily="18" charset="0"/>
                <a:ea typeface="Calibri" panose="020F0502020204030204" pitchFamily="34" charset="0"/>
                <a:cs typeface="Times New Roman" panose="02020603050405020304" pitchFamily="18" charset="0"/>
              </a:rPr>
              <a:t>    .com/2014/09/25/</a:t>
            </a:r>
            <a:r>
              <a:rPr lang="en-GB" dirty="0" err="1" smtClean="0">
                <a:latin typeface="Times New Roman" panose="02020603050405020304" pitchFamily="18" charset="0"/>
                <a:ea typeface="Calibri" panose="020F0502020204030204" pitchFamily="34" charset="0"/>
                <a:cs typeface="Times New Roman" panose="02020603050405020304" pitchFamily="18" charset="0"/>
              </a:rPr>
              <a:t>newa</a:t>
            </a:r>
            <a:r>
              <a:rPr lang="en-GB" dirty="0" smtClean="0">
                <a:latin typeface="Times New Roman" panose="02020603050405020304" pitchFamily="18" charset="0"/>
                <a:ea typeface="Calibri" panose="020F0502020204030204" pitchFamily="34" charset="0"/>
                <a:cs typeface="Times New Roman" panose="02020603050405020304" pitchFamily="18" charset="0"/>
              </a:rPr>
              <a:t>/Hasbro-frozen-</a:t>
            </a:r>
            <a:r>
              <a:rPr lang="en-GB" dirty="0" err="1" smtClean="0">
                <a:latin typeface="Times New Roman" panose="02020603050405020304" pitchFamily="18" charset="0"/>
                <a:ea typeface="Calibri" panose="020F0502020204030204" pitchFamily="34" charset="0"/>
                <a:cs typeface="Times New Roman" panose="02020603050405020304" pitchFamily="18" charset="0"/>
              </a:rPr>
              <a:t>disney</a:t>
            </a:r>
            <a:r>
              <a:rPr lang="en-GB" dirty="0" smtClean="0">
                <a:latin typeface="Times New Roman" panose="02020603050405020304" pitchFamily="18" charset="0"/>
                <a:ea typeface="Calibri" panose="020F0502020204030204" pitchFamily="34" charset="0"/>
                <a:cs typeface="Times New Roman" panose="02020603050405020304" pitchFamily="18" charset="0"/>
              </a:rPr>
              <a:t>/ </a:t>
            </a:r>
            <a:endParaRPr lang="en-GB"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spcAft>
                <a:spcPts val="800"/>
              </a:spcAft>
              <a:buNone/>
            </a:pPr>
            <a:r>
              <a:rPr lang="en-GB" dirty="0" err="1" smtClean="0">
                <a:effectLst/>
                <a:latin typeface="Times New Roman" panose="02020603050405020304" pitchFamily="18" charset="0"/>
                <a:ea typeface="Calibri" panose="020F0502020204030204" pitchFamily="34" charset="0"/>
                <a:cs typeface="Times New Roman" panose="02020603050405020304" pitchFamily="18" charset="0"/>
              </a:rPr>
              <a:t>Cornelis</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 A. De </a:t>
            </a:r>
            <a:r>
              <a:rPr lang="en-GB" dirty="0" err="1" smtClean="0">
                <a:effectLst/>
                <a:latin typeface="Times New Roman" panose="02020603050405020304" pitchFamily="18" charset="0"/>
                <a:ea typeface="Calibri" panose="020F0502020204030204" pitchFamily="34" charset="0"/>
                <a:cs typeface="Times New Roman" panose="02020603050405020304" pitchFamily="18" charset="0"/>
              </a:rPr>
              <a:t>Kluyver</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 John A. Pearce (2005). “Strategy: A View from</a:t>
            </a:r>
          </a:p>
          <a:p>
            <a:pPr marL="0" indent="0">
              <a:lnSpc>
                <a:spcPct val="150000"/>
              </a:lnSpc>
              <a:spcAft>
                <a:spcPts val="800"/>
              </a:spcAft>
              <a:buNone/>
            </a:pP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    </a:t>
            </a:r>
            <a:r>
              <a:rPr lang="en-GB" dirty="0" smtClean="0">
                <a:effectLst/>
                <a:latin typeface="Times New Roman" panose="02020603050405020304" pitchFamily="18" charset="0"/>
                <a:ea typeface="Calibri" panose="020F0502020204030204" pitchFamily="34" charset="0"/>
                <a:cs typeface="Times New Roman" panose="02020603050405020304" pitchFamily="18" charset="0"/>
              </a:rPr>
              <a:t>the Top (An Executive Perspective).” Prentice Hall. </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Aft>
                <a:spcPts val="800"/>
              </a:spcAft>
              <a:buNone/>
            </a:pPr>
            <a:endParaRPr lang="en-GB" dirty="0"/>
          </a:p>
        </p:txBody>
      </p:sp>
    </p:spTree>
    <p:extLst>
      <p:ext uri="{BB962C8B-B14F-4D97-AF65-F5344CB8AC3E}">
        <p14:creationId xmlns:p14="http://schemas.microsoft.com/office/powerpoint/2010/main" val="2929651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TotalTime>
  <Words>696</Words>
  <Application>Microsoft Office PowerPoint</Application>
  <PresentationFormat>Widescreen</PresentationFormat>
  <Paragraphs>47</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Symbol</vt:lpstr>
      <vt:lpstr>Times New Roman</vt:lpstr>
      <vt:lpstr>Trebuchet MS</vt:lpstr>
      <vt:lpstr>Wingdings 3</vt:lpstr>
      <vt:lpstr>Facet</vt:lpstr>
      <vt:lpstr>Toys Industry Analysis.  A case Study of the three largest Toy Companies in the US. </vt:lpstr>
      <vt:lpstr>                   Industry Structure </vt:lpstr>
      <vt:lpstr>Industry Structure cont’d</vt:lpstr>
      <vt:lpstr>Industry Structure cont’d</vt:lpstr>
      <vt:lpstr>Industry Structure cont’d</vt:lpstr>
      <vt:lpstr>Industry Structure cont’d</vt:lpstr>
      <vt:lpstr>Risk, Uncertainty and Strategy </vt:lpstr>
      <vt:lpstr>Risk, Uncertainty and Strategy </vt:lpstr>
      <vt:lpstr>Globalization Potential </vt:lpstr>
      <vt:lpstr>Best Practices </vt:lpstr>
      <vt:lpstr>PowerPoint Presentation</vt:lpstr>
      <vt:lpstr>Negative Strategic Moves </vt:lpstr>
      <vt:lpstr>Advice for Future Industry Workforce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O.G</dc:creator>
  <cp:lastModifiedBy>O.G</cp:lastModifiedBy>
  <cp:revision>51</cp:revision>
  <dcterms:created xsi:type="dcterms:W3CDTF">2019-09-26T09:15:02Z</dcterms:created>
  <dcterms:modified xsi:type="dcterms:W3CDTF">2019-09-26T10:00:00Z</dcterms:modified>
</cp:coreProperties>
</file>